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1"/>
  </p:notesMasterIdLst>
  <p:handoutMasterIdLst>
    <p:handoutMasterId r:id="rId32"/>
  </p:handoutMasterIdLst>
  <p:sldIdLst>
    <p:sldId id="330" r:id="rId2"/>
    <p:sldId id="331" r:id="rId3"/>
    <p:sldId id="333" r:id="rId4"/>
    <p:sldId id="337" r:id="rId5"/>
    <p:sldId id="336" r:id="rId6"/>
    <p:sldId id="334" r:id="rId7"/>
    <p:sldId id="335" r:id="rId8"/>
    <p:sldId id="332" r:id="rId9"/>
    <p:sldId id="346" r:id="rId10"/>
    <p:sldId id="350" r:id="rId11"/>
    <p:sldId id="361" r:id="rId12"/>
    <p:sldId id="349" r:id="rId13"/>
    <p:sldId id="341" r:id="rId14"/>
    <p:sldId id="342" r:id="rId15"/>
    <p:sldId id="343" r:id="rId16"/>
    <p:sldId id="345" r:id="rId17"/>
    <p:sldId id="338" r:id="rId18"/>
    <p:sldId id="339" r:id="rId19"/>
    <p:sldId id="340" r:id="rId20"/>
    <p:sldId id="352" r:id="rId21"/>
    <p:sldId id="353" r:id="rId22"/>
    <p:sldId id="354" r:id="rId23"/>
    <p:sldId id="355" r:id="rId24"/>
    <p:sldId id="356" r:id="rId25"/>
    <p:sldId id="362" r:id="rId26"/>
    <p:sldId id="359" r:id="rId27"/>
    <p:sldId id="357" r:id="rId28"/>
    <p:sldId id="358" r:id="rId29"/>
    <p:sldId id="351"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C7B1"/>
    <a:srgbClr val="828383"/>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95062"/>
  </p:normalViewPr>
  <p:slideViewPr>
    <p:cSldViewPr snapToGrid="0" snapToObjects="1">
      <p:cViewPr varScale="1">
        <p:scale>
          <a:sx n="83" d="100"/>
          <a:sy n="83" d="100"/>
        </p:scale>
        <p:origin x="821" y="77"/>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
        <p:nvSpPr>
          <p:cNvPr id="5" name="Oval 4"/>
          <p:cNvSpPr/>
          <p:nvPr/>
        </p:nvSpPr>
        <p:spPr>
          <a:xfrm>
            <a:off x="8996217" y="3537528"/>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65635" y="6350001"/>
            <a:ext cx="822036"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95893" y="6151420"/>
            <a:ext cx="822036" cy="21243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61167" y="3546769"/>
            <a:ext cx="1570178" cy="21243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9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42201839"/>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smtClean="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a:t>
                      </a:r>
                      <a:r>
                        <a:rPr lang="en-US" sz="1400" u="none" strike="noStrike" dirty="0" err="1" smtClean="0">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a:t>
                      </a:r>
                      <a:r>
                        <a:rPr lang="en-US" sz="1400" u="none" strike="noStrike" dirty="0" smtClean="0">
                          <a:solidFill>
                            <a:srgbClr val="00B050"/>
                          </a:solidFill>
                          <a:effectLst/>
                        </a:rPr>
                        <a:t>Door (1973)</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a:t>
                      </a:r>
                      <a:r>
                        <a:rPr lang="en-US" sz="1400" u="none" strike="noStrike" dirty="0" smtClean="0">
                          <a:solidFill>
                            <a:srgbClr val="FF0000"/>
                          </a:solidFill>
                          <a:effectLst/>
                        </a:rPr>
                        <a:t>Solution (2008)</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a:t>
                      </a:r>
                      <a:r>
                        <a:rPr lang="en-US" sz="1400" u="none" strike="noStrike" dirty="0" smtClean="0">
                          <a:solidFill>
                            <a:srgbClr val="FF0000"/>
                          </a:solidFill>
                          <a:effectLst/>
                        </a:rPr>
                        <a:t>Prankster (2000)</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a:t>
                      </a:r>
                      <a:r>
                        <a:rPr lang="en-US" sz="1400" u="none" strike="noStrike" dirty="0" smtClean="0">
                          <a:solidFill>
                            <a:srgbClr val="00B050"/>
                          </a:solidFill>
                          <a:effectLst/>
                        </a:rPr>
                        <a:t>(1978)</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08" y="1870842"/>
            <a:ext cx="5080001" cy="4916886"/>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758843"/>
            <a:ext cx="4572000" cy="48485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768" y="1598424"/>
            <a:ext cx="4572000" cy="5008979"/>
          </a:xfrm>
          <a:prstGeom prst="rect">
            <a:avLst/>
          </a:prstGeom>
        </p:spPr>
      </p:pic>
      <p:sp>
        <p:nvSpPr>
          <p:cNvPr id="8" name="Title 2"/>
          <p:cNvSpPr>
            <a:spLocks noGrp="1"/>
          </p:cNvSpPr>
          <p:nvPr>
            <p:ph type="title"/>
          </p:nvPr>
        </p:nvSpPr>
        <p:spPr>
          <a:xfrm>
            <a:off x="336018" y="729994"/>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31" y="2003804"/>
            <a:ext cx="4572000" cy="45434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90" y="2003804"/>
            <a:ext cx="4572000" cy="4543485"/>
          </a:xfrm>
          <a:prstGeom prst="rect">
            <a:avLst/>
          </a:prstGeom>
        </p:spPr>
      </p:pic>
      <p:sp>
        <p:nvSpPr>
          <p:cNvPr id="4" name="Title 2"/>
          <p:cNvSpPr>
            <a:spLocks noGrp="1"/>
          </p:cNvSpPr>
          <p:nvPr>
            <p:ph type="title"/>
          </p:nvPr>
        </p:nvSpPr>
        <p:spPr>
          <a:xfrm>
            <a:off x="336018" y="729994"/>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048" y="1616363"/>
            <a:ext cx="4789298" cy="5089236"/>
          </a:xfrm>
          <a:prstGeom prst="rect">
            <a:avLst/>
          </a:prstGeom>
        </p:spPr>
      </p:pic>
      <p:sp>
        <p:nvSpPr>
          <p:cNvPr id="3" name="Title 2"/>
          <p:cNvSpPr>
            <a:spLocks noGrp="1"/>
          </p:cNvSpPr>
          <p:nvPr>
            <p:ph type="title"/>
          </p:nvPr>
        </p:nvSpPr>
        <p:spPr>
          <a:xfrm>
            <a:off x="336018" y="656103"/>
            <a:ext cx="10515600" cy="868430"/>
          </a:xfrm>
        </p:spPr>
        <p:txBody>
          <a:bodyPr>
            <a:normAutofit/>
          </a:bodyPr>
          <a:lstStyle/>
          <a:p>
            <a:r>
              <a:rPr lang="en-US" sz="2800" dirty="0" smtClean="0"/>
              <a:t>Feature Characteristics by Genre</a:t>
            </a:r>
            <a:endParaRPr lang="en-US" sz="2800" dirty="0"/>
          </a:p>
        </p:txBody>
      </p:sp>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smtClean="0">
                <a:solidFill>
                  <a:schemeClr val="tx1"/>
                </a:solidFill>
              </a:rPr>
              <a:t>Liveness</a:t>
            </a: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1731243"/>
          </a:xfrm>
          <a:prstGeom prst="rect">
            <a:avLst/>
          </a:prstGeom>
          <a:noFill/>
        </p:spPr>
        <p:txBody>
          <a:bodyPr wrap="square" rtlCol="0">
            <a:spAutoFit/>
          </a:bodyPr>
          <a:lstStyle/>
          <a:p>
            <a:pPr lvl="1"/>
            <a:endParaRPr lang="en-US" sz="2000" spc="-50" dirty="0"/>
          </a:p>
          <a:p>
            <a:pPr marL="800089" lvl="1" indent="-342900">
              <a:buFont typeface="Arial" panose="020B0604020202020204" pitchFamily="34" charset="0"/>
              <a:buChar char="•"/>
            </a:pPr>
            <a:r>
              <a:rPr lang="en-US" sz="2000" spc="-50" dirty="0" err="1" smtClean="0"/>
              <a:t>Speechiness</a:t>
            </a:r>
            <a:endParaRPr lang="en-US" sz="2000" spc="-50" dirty="0" smtClean="0">
              <a:latin typeface="Arial" charset="0"/>
              <a:cs typeface="Arial" charset="0"/>
            </a:endParaRPr>
          </a:p>
          <a:p>
            <a:pPr marL="800089" lvl="1" indent="-342900" defTabSz="914400">
              <a:lnSpc>
                <a:spcPct val="90000"/>
              </a:lnSpc>
              <a:spcBef>
                <a:spcPts val="500"/>
              </a:spcBef>
              <a:buClr>
                <a:srgbClr val="005BBB"/>
              </a:buClr>
              <a:buFont typeface="Arial" panose="020B0604020202020204" pitchFamily="34" charset="0"/>
              <a:buChar char="•"/>
            </a:pPr>
            <a:r>
              <a:rPr lang="en-US" sz="2000" spc="-50" dirty="0" smtClean="0">
                <a:latin typeface="Arial" charset="0"/>
                <a:cs typeface="Arial" charset="0"/>
              </a:rPr>
              <a:t>Loudness</a:t>
            </a:r>
            <a:endParaRPr lang="en-US" sz="2000" spc="-50" dirty="0">
              <a:latin typeface="Arial" charset="0"/>
              <a:cs typeface="Arial" charset="0"/>
            </a:endParaRP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smtClean="0">
                <a:latin typeface="Arial" charset="0"/>
                <a:cs typeface="Arial" charset="0"/>
              </a:rPr>
              <a:t>Valence</a:t>
            </a:r>
            <a:endParaRPr lang="en-US" sz="2000" spc="-50" dirty="0">
              <a:latin typeface="Arial" charset="0"/>
              <a:cs typeface="Arial" charset="0"/>
            </a:endParaRPr>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r>
              <a:rPr lang="en-US" dirty="0" smtClean="0"/>
              <a:t>)</a:t>
            </a:r>
            <a:endParaRPr lang="en-US" dirty="0"/>
          </a:p>
          <a:p>
            <a:pPr marL="800089" lvl="1" indent="-342900">
              <a:buFont typeface="Arial" panose="020B0604020202020204" pitchFamily="34" charset="0"/>
              <a:buChar char="•"/>
            </a:pPr>
            <a:r>
              <a:rPr lang="en-US" spc="-50" dirty="0" smtClean="0">
                <a:solidFill>
                  <a:schemeClr val="tx1"/>
                </a:solidFill>
              </a:rPr>
              <a:t>Dimension </a:t>
            </a:r>
            <a:r>
              <a:rPr lang="en-US" spc="-50" dirty="0">
                <a:solidFill>
                  <a:schemeClr val="tx1"/>
                </a:solidFill>
              </a:rPr>
              <a:t>reduction </a:t>
            </a:r>
            <a:r>
              <a:rPr lang="en-US" spc="-50" dirty="0" smtClean="0">
                <a:solidFill>
                  <a:schemeClr val="tx1"/>
                </a:solidFill>
              </a:rPr>
              <a:t>technique.</a:t>
            </a:r>
          </a:p>
          <a:p>
            <a:pPr marL="800089" lvl="1" indent="-342900">
              <a:buFont typeface="Arial" panose="020B0604020202020204" pitchFamily="34" charset="0"/>
              <a:buChar char="•"/>
            </a:pPr>
            <a:r>
              <a:rPr lang="en-US" spc="-50" dirty="0" smtClean="0">
                <a:solidFill>
                  <a:schemeClr val="tx1"/>
                </a:solidFill>
              </a:rPr>
              <a:t>A probabilistic approach.</a:t>
            </a:r>
          </a:p>
          <a:p>
            <a:pPr marL="800089" lvl="1" indent="-342900">
              <a:buFont typeface="Arial" panose="020B0604020202020204" pitchFamily="34" charset="0"/>
              <a:buChar char="•"/>
            </a:pPr>
            <a:r>
              <a:rPr lang="en-US" spc="-50" dirty="0">
                <a:solidFill>
                  <a:schemeClr val="tx1"/>
                </a:solidFill>
              </a:rPr>
              <a:t>Uses T-Distribution</a:t>
            </a:r>
            <a:r>
              <a:rPr lang="en-US" spc="-50" dirty="0" smtClean="0">
                <a:solidFill>
                  <a:schemeClr val="tx1"/>
                </a:solidFill>
              </a:rPr>
              <a:t>.</a:t>
            </a:r>
            <a:endParaRPr lang="en-US" spc="-50" dirty="0" smtClean="0">
              <a:solidFill>
                <a:schemeClr val="tx1"/>
              </a:solidFill>
            </a:endParaRPr>
          </a:p>
          <a:p>
            <a:pPr marL="800089" lvl="1" indent="-342900">
              <a:buFont typeface="Arial" panose="020B0604020202020204" pitchFamily="34" charset="0"/>
              <a:buChar char="•"/>
            </a:pPr>
            <a:r>
              <a:rPr lang="en-US" spc="-50" dirty="0" smtClean="0">
                <a:solidFill>
                  <a:schemeClr val="tx1"/>
                </a:solidFill>
              </a:rPr>
              <a:t>Retains the structure in lower dimensions.</a:t>
            </a:r>
            <a:endParaRPr lang="en-US" spc="-50" dirty="0">
              <a:solidFill>
                <a:schemeClr val="tx1"/>
              </a:solidFill>
            </a:endParaRP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3"/>
          <a:stretch>
            <a:fillRect/>
          </a:stretch>
        </p:blipFill>
        <p:spPr>
          <a:xfrm>
            <a:off x="6668654" y="1849500"/>
            <a:ext cx="3873732" cy="2018246"/>
          </a:xfrm>
          <a:prstGeom prst="rect">
            <a:avLst/>
          </a:prstGeom>
        </p:spPr>
      </p:pic>
    </p:spTree>
    <p:extLst>
      <p:ext uri="{BB962C8B-B14F-4D97-AF65-F5344CB8AC3E}">
        <p14:creationId xmlns:p14="http://schemas.microsoft.com/office/powerpoint/2010/main" val="32400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15659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Grid Based Music Interface for playing songs which sound similar.</a:t>
            </a:r>
          </a:p>
          <a:p>
            <a:r>
              <a:rPr lang="en-US" dirty="0" smtClean="0"/>
              <a:t>Integration </a:t>
            </a:r>
            <a:r>
              <a:rPr lang="en-US" dirty="0"/>
              <a:t>with Spotify and other Music Applications. </a:t>
            </a:r>
            <a:endParaRPr lang="en-US" dirty="0" smtClean="0"/>
          </a:p>
          <a:p>
            <a:r>
              <a:rPr lang="en-US" dirty="0" smtClean="0"/>
              <a:t>Incorporating </a:t>
            </a:r>
            <a:r>
              <a:rPr lang="en-US" dirty="0"/>
              <a:t>additional features to scale up the model for efficient clustering of songs.</a:t>
            </a:r>
          </a:p>
          <a:p>
            <a:r>
              <a:rPr lang="en-US" dirty="0"/>
              <a:t>Labeling the cluster based on characteristics</a:t>
            </a:r>
            <a:r>
              <a:rPr lang="en-US" dirty="0" smtClean="0"/>
              <a:t>.</a:t>
            </a:r>
          </a:p>
          <a:p>
            <a:r>
              <a:rPr lang="en-US" dirty="0" smtClean="0"/>
              <a:t>Creating a Similarity Index between two songs : Quantitative representation of how close a song is to another song based on these features. Can modify the radius of Similarity. </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Applications </a:t>
            </a:r>
            <a:r>
              <a:rPr lang="en-US" dirty="0" smtClean="0"/>
              <a:t>and Future </a:t>
            </a:r>
            <a:r>
              <a:rPr lang="en-US" dirty="0"/>
              <a:t>Scope</a:t>
            </a:r>
          </a:p>
        </p:txBody>
      </p:sp>
    </p:spTree>
    <p:extLst>
      <p:ext uri="{BB962C8B-B14F-4D97-AF65-F5344CB8AC3E}">
        <p14:creationId xmlns:p14="http://schemas.microsoft.com/office/powerpoint/2010/main" val="5985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pPr algn="just"/>
            <a:r>
              <a:rPr lang="en-US" dirty="0" smtClean="0"/>
              <a:t>Extract the quantitative nuances of a song. </a:t>
            </a:r>
            <a:endParaRPr lang="en-US" dirty="0" smtClean="0"/>
          </a:p>
          <a:p>
            <a:pPr algn="just"/>
            <a:r>
              <a:rPr lang="en-US" dirty="0" smtClean="0"/>
              <a:t>Can </a:t>
            </a:r>
            <a:r>
              <a:rPr lang="en-US" dirty="0" smtClean="0"/>
              <a:t>we group them together based on the data? </a:t>
            </a:r>
          </a:p>
          <a:p>
            <a:pPr algn="just"/>
            <a:r>
              <a:rPr lang="en-US" dirty="0" smtClean="0"/>
              <a:t>Clustering based on similarity of songs (Audio Features) and not just on Genres.  </a:t>
            </a:r>
          </a:p>
          <a:p>
            <a:pPr algn="just"/>
            <a:r>
              <a:rPr lang="en-US" dirty="0" smtClean="0"/>
              <a:t>Build a Recommendation system that would pick songs </a:t>
            </a:r>
            <a:r>
              <a:rPr lang="en-US" dirty="0" smtClean="0"/>
              <a:t>from </a:t>
            </a:r>
            <a:r>
              <a:rPr lang="en-US" dirty="0" smtClean="0"/>
              <a:t>these </a:t>
            </a:r>
            <a:r>
              <a:rPr lang="en-US" dirty="0" smtClean="0"/>
              <a:t>clusters : Such songs would have</a:t>
            </a:r>
            <a:r>
              <a:rPr lang="en-US" dirty="0" smtClean="0"/>
              <a:t> similar harmonics/characteristics.</a:t>
            </a:r>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a:t>
            </a:r>
            <a:r>
              <a:rPr lang="en-US" dirty="0" smtClean="0"/>
              <a:t>charts</a:t>
            </a:r>
            <a:endParaRPr lang="en-US" dirty="0"/>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775228212"/>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just"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Description</a:t>
                      </a:r>
                      <a:endParaRPr lang="en-US" sz="1200" b="1"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just"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Artist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just" fontAlgn="b"/>
                      <a:r>
                        <a:rPr lang="en-US" sz="1200" u="none" strike="noStrike" dirty="0">
                          <a:effectLst/>
                        </a:rPr>
                        <a:t>album</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Album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just"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Track Name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just"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smtClean="0">
                          <a:effectLst/>
                        </a:rPr>
                        <a:t>Manually Tagged</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Genre </a:t>
                      </a:r>
                      <a:r>
                        <a:rPr lang="en-US" sz="1200" u="none" strike="noStrike" dirty="0" smtClean="0">
                          <a:effectLst/>
                        </a:rPr>
                        <a:t>of </a:t>
                      </a:r>
                      <a:r>
                        <a:rPr lang="en-US" sz="1200" u="none" strike="noStrike" dirty="0">
                          <a:effectLst/>
                        </a:rPr>
                        <a:t>playlist</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just"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just" fontAlgn="b"/>
                      <a:r>
                        <a:rPr lang="en-US" sz="1200" u="none" strike="noStrike" dirty="0" err="1">
                          <a:effectLst/>
                        </a:rPr>
                        <a:t>danceability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just"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just"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just"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013367931"/>
              </p:ext>
            </p:extLst>
          </p:nvPr>
        </p:nvGraphicFramePr>
        <p:xfrm>
          <a:off x="566928" y="1856553"/>
          <a:ext cx="10515600" cy="4479592"/>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211148">
                <a:tc>
                  <a:txBody>
                    <a:bodyPr/>
                    <a:lstStyle/>
                    <a:p>
                      <a:pPr algn="just" fontAlgn="b"/>
                      <a:r>
                        <a:rPr lang="en-US" sz="1200" u="none" strike="noStrike" dirty="0">
                          <a:effectLst/>
                        </a:rPr>
                        <a:t>Feature</a:t>
                      </a:r>
                      <a:endParaRPr lang="en-US" sz="1200" b="1"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416670">
                <a:tc>
                  <a:txBody>
                    <a:bodyPr/>
                    <a:lstStyle/>
                    <a:p>
                      <a:pPr algn="just"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89927">
                <a:tc>
                  <a:txBody>
                    <a:bodyPr/>
                    <a:lstStyle/>
                    <a:p>
                      <a:pPr algn="just"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416670">
                <a:tc>
                  <a:txBody>
                    <a:bodyPr/>
                    <a:lstStyle/>
                    <a:p>
                      <a:pPr algn="just"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1033236">
                <a:tc>
                  <a:txBody>
                    <a:bodyPr/>
                    <a:lstStyle/>
                    <a:p>
                      <a:pPr algn="just"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61931">
                <a:tc>
                  <a:txBody>
                    <a:bodyPr/>
                    <a:lstStyle/>
                    <a:p>
                      <a:pPr algn="just"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416670">
                <a:tc>
                  <a:txBody>
                    <a:bodyPr/>
                    <a:lstStyle/>
                    <a:p>
                      <a:pPr algn="just"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622192">
                <a:tc>
                  <a:txBody>
                    <a:bodyPr/>
                    <a:lstStyle/>
                    <a:p>
                      <a:pPr algn="just"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211148">
                <a:tc>
                  <a:txBody>
                    <a:bodyPr/>
                    <a:lstStyle/>
                    <a:p>
                      <a:pPr algn="just"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
                      <a:r>
                        <a:rPr lang="en-US" sz="1200" u="none" strike="noStrike" dirty="0">
                          <a:effectLst/>
                        </a:rPr>
                        <a:t>Mood of a song</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5464</TotalTime>
  <Words>1029</Words>
  <Application>Microsoft Office PowerPoint</Application>
  <PresentationFormat>Widescreen</PresentationFormat>
  <Paragraphs>162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Appetizer for Rock Enthusiasts! </vt:lpstr>
      <vt:lpstr>Data distribution by genres</vt:lpstr>
      <vt:lpstr>Feature Characteristics by Genre</vt:lpstr>
      <vt:lpstr>Feature Characteristics by Genre</vt:lpstr>
      <vt:lpstr>Feature Characteristics by Genre</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Hierarchical Clustering (By Mood)</vt:lpstr>
      <vt:lpstr>Mood Taxonomy</vt:lpstr>
      <vt:lpstr>K-Medoids Clustering (By track)</vt:lpstr>
      <vt:lpstr>Applications and 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311</cp:revision>
  <cp:lastPrinted>2016-07-18T17:32:49Z</cp:lastPrinted>
  <dcterms:created xsi:type="dcterms:W3CDTF">2016-06-28T14:05:07Z</dcterms:created>
  <dcterms:modified xsi:type="dcterms:W3CDTF">2018-05-04T00:34:46Z</dcterms:modified>
  <cp:category/>
</cp:coreProperties>
</file>